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2" autoAdjust="0"/>
    <p:restoredTop sz="95320" autoAdjust="0"/>
  </p:normalViewPr>
  <p:slideViewPr>
    <p:cSldViewPr snapToGrid="0">
      <p:cViewPr varScale="1">
        <p:scale>
          <a:sx n="87" d="100"/>
          <a:sy n="87" d="100"/>
        </p:scale>
        <p:origin x="1430" y="7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越智 健太郎" userId="176a72233d893cdf" providerId="LiveId" clId="{4792551A-1DC4-42A0-9536-B1431B798699}"/>
    <pc:docChg chg="modSld">
      <pc:chgData name="越智 健太郎" userId="176a72233d893cdf" providerId="LiveId" clId="{4792551A-1DC4-42A0-9536-B1431B798699}" dt="2020-06-15T07:53:18.872" v="60"/>
      <pc:docMkLst>
        <pc:docMk/>
      </pc:docMkLst>
      <pc:sldChg chg="modSp mod">
        <pc:chgData name="越智 健太郎" userId="176a72233d893cdf" providerId="LiveId" clId="{4792551A-1DC4-42A0-9536-B1431B798699}" dt="2020-06-15T07:53:18.872" v="60"/>
        <pc:sldMkLst>
          <pc:docMk/>
          <pc:sldMk cId="3392794997" sldId="257"/>
        </pc:sldMkLst>
        <pc:spChg chg="mod">
          <ac:chgData name="越智 健太郎" userId="176a72233d893cdf" providerId="LiveId" clId="{4792551A-1DC4-42A0-9536-B1431B798699}" dt="2020-06-15T07:52:52.511" v="23"/>
          <ac:spMkLst>
            <pc:docMk/>
            <pc:sldMk cId="3392794997" sldId="257"/>
            <ac:spMk id="3" creationId="{00000000-0000-0000-0000-000000000000}"/>
          </ac:spMkLst>
        </pc:spChg>
        <pc:spChg chg="mod">
          <ac:chgData name="越智 健太郎" userId="176a72233d893cdf" providerId="LiveId" clId="{4792551A-1DC4-42A0-9536-B1431B798699}" dt="2020-06-15T07:53:18.872" v="60"/>
          <ac:spMkLst>
            <pc:docMk/>
            <pc:sldMk cId="3392794997" sldId="257"/>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80914BB-09BE-44D9-A731-0FDBC35AD8D5}" type="datetimeFigureOut">
              <a:rPr kumimoji="1" lang="ja-JP" altLang="en-US" smtClean="0"/>
              <a:t>2021/3/2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6AA974-32B4-4FA8-9E85-63F7DB823AAF}" type="slidenum">
              <a:rPr kumimoji="1" lang="ja-JP" altLang="en-US" smtClean="0"/>
              <a:t>‹#›</a:t>
            </a:fld>
            <a:endParaRPr kumimoji="1" lang="ja-JP" altLang="en-US"/>
          </a:p>
        </p:txBody>
      </p:sp>
    </p:spTree>
    <p:extLst>
      <p:ext uri="{BB962C8B-B14F-4D97-AF65-F5344CB8AC3E}">
        <p14:creationId xmlns:p14="http://schemas.microsoft.com/office/powerpoint/2010/main" val="2777810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6AA974-32B4-4FA8-9E85-63F7DB823AAF}" type="slidenum">
              <a:rPr kumimoji="1" lang="ja-JP" altLang="en-US" smtClean="0"/>
              <a:t>1</a:t>
            </a:fld>
            <a:endParaRPr kumimoji="1" lang="ja-JP" altLang="en-US"/>
          </a:p>
        </p:txBody>
      </p:sp>
    </p:spTree>
    <p:extLst>
      <p:ext uri="{BB962C8B-B14F-4D97-AF65-F5344CB8AC3E}">
        <p14:creationId xmlns:p14="http://schemas.microsoft.com/office/powerpoint/2010/main" val="170945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5603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228531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415187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53744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22354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402975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1959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176518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200009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337478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177E53-18EB-4958-9956-F543E17AEDD0}" type="datetimeFigureOut">
              <a:rPr kumimoji="1" lang="ja-JP" altLang="en-US" smtClean="0"/>
              <a:t>2021/3/2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404708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77E53-18EB-4958-9956-F543E17AEDD0}" type="datetimeFigureOut">
              <a:rPr kumimoji="1" lang="ja-JP" altLang="en-US" smtClean="0"/>
              <a:t>2021/3/2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D3826-8313-47EE-9C89-699381D917CD}" type="slidenum">
              <a:rPr kumimoji="1" lang="ja-JP" altLang="en-US" smtClean="0"/>
              <a:t>‹#›</a:t>
            </a:fld>
            <a:endParaRPr kumimoji="1" lang="ja-JP" altLang="en-US"/>
          </a:p>
        </p:txBody>
      </p:sp>
    </p:spTree>
    <p:extLst>
      <p:ext uri="{BB962C8B-B14F-4D97-AF65-F5344CB8AC3E}">
        <p14:creationId xmlns:p14="http://schemas.microsoft.com/office/powerpoint/2010/main" val="1737924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附則"/>
          <p:cNvGrpSpPr/>
          <p:nvPr/>
        </p:nvGrpSpPr>
        <p:grpSpPr>
          <a:xfrm>
            <a:off x="150474" y="6205866"/>
            <a:ext cx="9626572" cy="637550"/>
            <a:chOff x="150474" y="6205866"/>
            <a:chExt cx="9626572" cy="637550"/>
          </a:xfrm>
        </p:grpSpPr>
        <p:sp>
          <p:nvSpPr>
            <p:cNvPr id="20" name="附則囲み"/>
            <p:cNvSpPr/>
            <p:nvPr/>
          </p:nvSpPr>
          <p:spPr>
            <a:xfrm>
              <a:off x="150474" y="6205866"/>
              <a:ext cx="9600195" cy="59402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latin typeface="メイリオ" panose="020B0604030504040204" pitchFamily="50" charset="-128"/>
                <a:ea typeface="メイリオ" panose="020B0604030504040204" pitchFamily="50" charset="-128"/>
              </a:endParaRPr>
            </a:p>
          </p:txBody>
        </p:sp>
        <p:sp>
          <p:nvSpPr>
            <p:cNvPr id="2" name="附則テキスト"/>
            <p:cNvSpPr txBox="1"/>
            <p:nvPr/>
          </p:nvSpPr>
          <p:spPr>
            <a:xfrm>
              <a:off x="150474" y="6207344"/>
              <a:ext cx="9626572" cy="636072"/>
            </a:xfrm>
            <a:prstGeom prst="rect">
              <a:avLst/>
            </a:prstGeom>
            <a:noFill/>
          </p:spPr>
          <p:txBody>
            <a:bodyPr wrap="square" rtlCol="0">
              <a:spAutoFit/>
            </a:bodyPr>
            <a:lstStyle/>
            <a:p>
              <a:r>
                <a:rPr kumimoji="1" lang="ja-JP" altLang="en-US" sz="1100" b="1" dirty="0">
                  <a:solidFill>
                    <a:schemeClr val="bg1"/>
                  </a:solidFill>
                  <a:latin typeface="ＭＳ ゴシック" panose="020B0609070205080204" pitchFamily="49" charset="-128"/>
                  <a:ea typeface="ＭＳ ゴシック" panose="020B0609070205080204" pitchFamily="49" charset="-128"/>
                </a:rPr>
                <a:t>施行期日</a:t>
              </a:r>
              <a:r>
                <a:rPr kumimoji="1" lang="ja-JP" altLang="en-US" sz="1100" dirty="0">
                  <a:solidFill>
                    <a:schemeClr val="bg1"/>
                  </a:solidFill>
                  <a:latin typeface="メイリオ" panose="020B0604030504040204" pitchFamily="50" charset="-128"/>
                  <a:ea typeface="メイリオ" panose="020B0604030504040204" pitchFamily="50" charset="-128"/>
                </a:rPr>
                <a:t>：</a:t>
              </a:r>
              <a:r>
                <a:rPr kumimoji="1" lang="ja-JP" altLang="en-US" sz="1100" dirty="0" smtClean="0">
                  <a:solidFill>
                    <a:schemeClr val="bg1"/>
                  </a:solidFill>
                  <a:latin typeface="メイリオ" panose="020B0604030504040204" pitchFamily="50" charset="-128"/>
                  <a:ea typeface="メイリオ" panose="020B0604030504040204" pitchFamily="50" charset="-128"/>
                </a:rPr>
                <a:t>公布日</a:t>
              </a:r>
              <a:r>
                <a:rPr kumimoji="1" lang="ja-JP" altLang="en-US" sz="1100" dirty="0">
                  <a:solidFill>
                    <a:schemeClr val="bg1"/>
                  </a:solidFill>
                  <a:latin typeface="メイリオ" panose="020B0604030504040204" pitchFamily="50" charset="-128"/>
                  <a:ea typeface="メイリオ" panose="020B0604030504040204" pitchFamily="50" charset="-128"/>
                </a:rPr>
                <a:t>から起算</a:t>
              </a:r>
              <a:r>
                <a:rPr kumimoji="1" lang="ja-JP" altLang="en-US" sz="1100" dirty="0" smtClean="0">
                  <a:solidFill>
                    <a:schemeClr val="bg1"/>
                  </a:solidFill>
                  <a:latin typeface="メイリオ" panose="020B0604030504040204" pitchFamily="50" charset="-128"/>
                  <a:ea typeface="メイリオ" panose="020B0604030504040204" pitchFamily="50" charset="-128"/>
                </a:rPr>
                <a:t>して３月</a:t>
              </a:r>
              <a:r>
                <a:rPr kumimoji="1" lang="ja-JP" altLang="en-US" sz="1100" dirty="0">
                  <a:solidFill>
                    <a:schemeClr val="bg1"/>
                  </a:solidFill>
                  <a:latin typeface="メイリオ" panose="020B0604030504040204" pitchFamily="50" charset="-128"/>
                  <a:ea typeface="メイリオ" panose="020B0604030504040204" pitchFamily="50" charset="-128"/>
                </a:rPr>
                <a:t>を経過した日</a:t>
              </a:r>
              <a:endParaRPr kumimoji="1" lang="en-US" altLang="ja-JP" sz="1100" dirty="0">
                <a:solidFill>
                  <a:schemeClr val="bg1"/>
                </a:solidFill>
                <a:latin typeface="メイリオ" panose="020B0604030504040204" pitchFamily="50" charset="-128"/>
                <a:ea typeface="メイリオ" panose="020B0604030504040204" pitchFamily="50" charset="-128"/>
              </a:endParaRPr>
            </a:p>
            <a:p>
              <a:pPr>
                <a:lnSpc>
                  <a:spcPts val="1550"/>
                </a:lnSpc>
              </a:pPr>
              <a:r>
                <a:rPr kumimoji="1" lang="ja-JP" altLang="en-US" sz="1100" b="1" dirty="0" smtClean="0">
                  <a:solidFill>
                    <a:schemeClr val="bg1"/>
                  </a:solidFill>
                  <a:latin typeface="ＭＳ ゴシック" panose="020B0609070205080204" pitchFamily="49" charset="-128"/>
                  <a:ea typeface="ＭＳ ゴシック" panose="020B0609070205080204" pitchFamily="49" charset="-128"/>
                </a:rPr>
                <a:t>検討条項</a:t>
              </a:r>
              <a:r>
                <a:rPr kumimoji="1" lang="ja-JP" altLang="en-US" sz="1100" dirty="0">
                  <a:solidFill>
                    <a:schemeClr val="bg1"/>
                  </a:solidFill>
                  <a:latin typeface="メイリオ" panose="020B0604030504040204" pitchFamily="50" charset="-128"/>
                  <a:ea typeface="メイリオ" panose="020B0604030504040204" pitchFamily="50" charset="-128"/>
                </a:rPr>
                <a:t>：</a:t>
              </a:r>
              <a:r>
                <a:rPr kumimoji="1" lang="ja-JP" altLang="en-US" sz="1100" dirty="0" smtClean="0">
                  <a:solidFill>
                    <a:schemeClr val="bg1"/>
                  </a:solidFill>
                  <a:latin typeface="メイリオ" panose="020B0604030504040204" pitchFamily="50" charset="-128"/>
                  <a:ea typeface="メイリオ" panose="020B0604030504040204" pitchFamily="50" charset="-128"/>
                </a:rPr>
                <a:t>法施行後３年を目途としてこの法律の実施状況等を勘案した検討</a:t>
              </a:r>
              <a:endParaRPr kumimoji="1" lang="en-US" altLang="ja-JP" sz="1100" dirty="0" smtClean="0">
                <a:solidFill>
                  <a:schemeClr val="bg1"/>
                </a:solidFill>
                <a:latin typeface="メイリオ" panose="020B0604030504040204" pitchFamily="50" charset="-128"/>
                <a:ea typeface="メイリオ" panose="020B0604030504040204" pitchFamily="50" charset="-128"/>
              </a:endParaRPr>
            </a:p>
            <a:p>
              <a:r>
                <a:rPr kumimoji="1" lang="ja-JP" altLang="en-US" sz="1100" dirty="0" smtClean="0">
                  <a:solidFill>
                    <a:schemeClr val="bg1"/>
                  </a:solidFill>
                  <a:latin typeface="メイリオ" panose="020B0604030504040204" pitchFamily="50" charset="-128"/>
                  <a:ea typeface="メイリオ" panose="020B0604030504040204" pitchFamily="50" charset="-128"/>
                </a:rPr>
                <a:t>　　　　　医療的ケア児の実態把握のための具体的な方策／災害時における医療的ケア児に対する支援の在り方についての検討</a:t>
              </a:r>
              <a:endParaRPr kumimoji="1" lang="en-US" altLang="ja-JP" sz="1100" dirty="0" smtClean="0">
                <a:solidFill>
                  <a:schemeClr val="bg1"/>
                </a:solidFill>
                <a:latin typeface="メイリオ" panose="020B0604030504040204" pitchFamily="50" charset="-128"/>
                <a:ea typeface="メイリオ" panose="020B0604030504040204" pitchFamily="50" charset="-128"/>
              </a:endParaRPr>
            </a:p>
          </p:txBody>
        </p:sp>
      </p:grpSp>
      <p:grpSp>
        <p:nvGrpSpPr>
          <p:cNvPr id="42" name="基本的施策・措置・センター"/>
          <p:cNvGrpSpPr/>
          <p:nvPr/>
        </p:nvGrpSpPr>
        <p:grpSpPr>
          <a:xfrm>
            <a:off x="176348" y="4061711"/>
            <a:ext cx="9551973" cy="2102571"/>
            <a:chOff x="176348" y="4061711"/>
            <a:chExt cx="9551973" cy="2102571"/>
          </a:xfrm>
        </p:grpSpPr>
        <p:sp>
          <p:nvSpPr>
            <p:cNvPr id="23" name="基本的施策囲み"/>
            <p:cNvSpPr/>
            <p:nvPr/>
          </p:nvSpPr>
          <p:spPr>
            <a:xfrm>
              <a:off x="176348" y="4093358"/>
              <a:ext cx="9546258" cy="2016000"/>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センター"/>
            <p:cNvGrpSpPr/>
            <p:nvPr/>
          </p:nvGrpSpPr>
          <p:grpSpPr>
            <a:xfrm>
              <a:off x="600837" y="5379452"/>
              <a:ext cx="9127484" cy="784830"/>
              <a:chOff x="600837" y="5379452"/>
              <a:chExt cx="9127484" cy="784830"/>
            </a:xfrm>
          </p:grpSpPr>
          <p:sp>
            <p:nvSpPr>
              <p:cNvPr id="34" name="センター囲み"/>
              <p:cNvSpPr/>
              <p:nvPr/>
            </p:nvSpPr>
            <p:spPr>
              <a:xfrm>
                <a:off x="600837" y="5379452"/>
                <a:ext cx="9127484" cy="7053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kumimoji="1" lang="en-US" altLang="ja-JP" sz="1300" dirty="0">
                  <a:solidFill>
                    <a:schemeClr val="bg1"/>
                  </a:solidFill>
                  <a:latin typeface="メイリオ" panose="020B0604030504040204" pitchFamily="50" charset="-128"/>
                  <a:ea typeface="メイリオ" panose="020B0604030504040204" pitchFamily="50" charset="-128"/>
                </a:endParaRPr>
              </a:p>
            </p:txBody>
          </p:sp>
          <p:sp>
            <p:nvSpPr>
              <p:cNvPr id="35" name="センターテキスト"/>
              <p:cNvSpPr txBox="1"/>
              <p:nvPr/>
            </p:nvSpPr>
            <p:spPr>
              <a:xfrm>
                <a:off x="602107" y="5379452"/>
                <a:ext cx="9034623" cy="784830"/>
              </a:xfrm>
              <a:prstGeom prst="rect">
                <a:avLst/>
              </a:prstGeom>
              <a:noFill/>
            </p:spPr>
            <p:txBody>
              <a:bodyPr wrap="square" rtlCol="0">
                <a:spAutoFit/>
              </a:bodyPr>
              <a:lstStyle/>
              <a:p>
                <a:pPr>
                  <a:lnSpc>
                    <a:spcPts val="1600"/>
                  </a:lnSpc>
                </a:pPr>
                <a:r>
                  <a:rPr kumimoji="1" lang="ja-JP" altLang="en-US" sz="1600" dirty="0">
                    <a:solidFill>
                      <a:schemeClr val="bg1"/>
                    </a:solidFill>
                    <a:latin typeface="ＭＳ ゴシック" panose="020B0609070205080204" pitchFamily="49" charset="-128"/>
                    <a:ea typeface="ＭＳ ゴシック" panose="020B0609070205080204" pitchFamily="49" charset="-128"/>
                  </a:rPr>
                  <a:t>医療的ケア児支援</a:t>
                </a:r>
                <a:r>
                  <a:rPr kumimoji="1" lang="ja-JP" altLang="en-US" sz="1600" dirty="0" smtClean="0">
                    <a:solidFill>
                      <a:schemeClr val="bg1"/>
                    </a:solidFill>
                    <a:latin typeface="ＭＳ ゴシック" panose="020B0609070205080204" pitchFamily="49" charset="-128"/>
                    <a:ea typeface="ＭＳ ゴシック" panose="020B0609070205080204" pitchFamily="49" charset="-128"/>
                  </a:rPr>
                  <a:t>センター</a:t>
                </a:r>
                <a:r>
                  <a:rPr kumimoji="1" lang="ja-JP" altLang="en-US" sz="1400" dirty="0" smtClean="0">
                    <a:solidFill>
                      <a:schemeClr val="bg1"/>
                    </a:solidFill>
                    <a:latin typeface="ＭＳ ゴシック" panose="020B0609070205080204" pitchFamily="49" charset="-128"/>
                    <a:ea typeface="ＭＳ ゴシック" panose="020B0609070205080204" pitchFamily="49" charset="-128"/>
                  </a:rPr>
                  <a:t>（都道府県知事が社会福祉法人等を指定又は自ら行う）</a:t>
                </a:r>
                <a:endParaRPr kumimoji="1" lang="ja-JP" altLang="en-US" sz="1400" dirty="0">
                  <a:solidFill>
                    <a:schemeClr val="bg1"/>
                  </a:solidFill>
                  <a:latin typeface="ＭＳ ゴシック" panose="020B0609070205080204" pitchFamily="49" charset="-128"/>
                  <a:ea typeface="ＭＳ ゴシック" panose="020B0609070205080204" pitchFamily="49" charset="-128"/>
                </a:endParaRPr>
              </a:p>
              <a:p>
                <a:pPr>
                  <a:lnSpc>
                    <a:spcPts val="1600"/>
                  </a:lnSpc>
                  <a:spcBef>
                    <a:spcPts val="600"/>
                  </a:spcBef>
                </a:pPr>
                <a:r>
                  <a:rPr kumimoji="1" lang="ja-JP" altLang="en-US" sz="1400" dirty="0">
                    <a:solidFill>
                      <a:schemeClr val="bg1"/>
                    </a:solidFill>
                    <a:latin typeface="メイリオ" panose="020B0604030504040204" pitchFamily="50" charset="-128"/>
                    <a:ea typeface="メイリオ" panose="020B0604030504040204" pitchFamily="50" charset="-128"/>
                  </a:rPr>
                  <a:t>○医療的ケア児及びその</a:t>
                </a:r>
                <a:r>
                  <a:rPr kumimoji="1" lang="ja-JP" altLang="en-US" sz="1400" dirty="0" smtClean="0">
                    <a:solidFill>
                      <a:schemeClr val="bg1"/>
                    </a:solidFill>
                    <a:latin typeface="メイリオ" panose="020B0604030504040204" pitchFamily="50" charset="-128"/>
                    <a:ea typeface="メイリオ" panose="020B0604030504040204" pitchFamily="50" charset="-128"/>
                  </a:rPr>
                  <a:t>家族の相談に応じ、又は情報の提供若しくは助言その他の支援を行う</a:t>
                </a:r>
                <a:endParaRPr kumimoji="1" lang="ja-JP" altLang="en-US" sz="1400" dirty="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a:solidFill>
                      <a:schemeClr val="bg1"/>
                    </a:solidFill>
                    <a:latin typeface="メイリオ" panose="020B0604030504040204" pitchFamily="50" charset="-128"/>
                    <a:ea typeface="メイリオ" panose="020B0604030504040204" pitchFamily="50" charset="-128"/>
                  </a:rPr>
                  <a:t>○医療、保健、福祉、教育、労働等に関する業務を行う関係機関等への</a:t>
                </a:r>
                <a:r>
                  <a:rPr kumimoji="1" lang="ja-JP" altLang="en-US" sz="1400" dirty="0" smtClean="0">
                    <a:solidFill>
                      <a:schemeClr val="bg1"/>
                    </a:solidFill>
                    <a:latin typeface="メイリオ" panose="020B0604030504040204" pitchFamily="50" charset="-128"/>
                    <a:ea typeface="メイリオ" panose="020B0604030504040204" pitchFamily="50" charset="-128"/>
                  </a:rPr>
                  <a:t>情報の提供及び研修を行う　等</a:t>
                </a:r>
                <a:endParaRPr kumimoji="1" lang="ja-JP" altLang="en-US" sz="1400" dirty="0">
                  <a:solidFill>
                    <a:schemeClr val="bg1"/>
                  </a:solidFill>
                  <a:latin typeface="メイリオ" panose="020B0604030504040204" pitchFamily="50" charset="-128"/>
                  <a:ea typeface="メイリオ" panose="020B0604030504040204" pitchFamily="50" charset="-128"/>
                </a:endParaRPr>
              </a:p>
            </p:txBody>
          </p:sp>
        </p:grpSp>
        <p:grpSp>
          <p:nvGrpSpPr>
            <p:cNvPr id="43" name="保育所等措置"/>
            <p:cNvGrpSpPr/>
            <p:nvPr/>
          </p:nvGrpSpPr>
          <p:grpSpPr>
            <a:xfrm>
              <a:off x="5222606" y="4069716"/>
              <a:ext cx="4504382" cy="1326004"/>
              <a:chOff x="5222606" y="4069716"/>
              <a:chExt cx="4504382" cy="1326004"/>
            </a:xfrm>
          </p:grpSpPr>
          <p:sp>
            <p:nvSpPr>
              <p:cNvPr id="16" name="保育所等措置囲み"/>
              <p:cNvSpPr/>
              <p:nvPr/>
            </p:nvSpPr>
            <p:spPr>
              <a:xfrm>
                <a:off x="5222606" y="4069747"/>
                <a:ext cx="4500000" cy="127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38" name="右矢印2"/>
              <p:cNvSpPr/>
              <p:nvPr/>
            </p:nvSpPr>
            <p:spPr>
              <a:xfrm>
                <a:off x="5533287" y="5158343"/>
                <a:ext cx="110490" cy="129091"/>
              </a:xfrm>
              <a:prstGeom prst="rightArrow">
                <a:avLst>
                  <a:gd name="adj1" fmla="val 32430"/>
                  <a:gd name="adj2" fmla="val 5000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1"/>
              <p:cNvSpPr/>
              <p:nvPr/>
            </p:nvSpPr>
            <p:spPr>
              <a:xfrm>
                <a:off x="5533287" y="4698967"/>
                <a:ext cx="110490" cy="129091"/>
              </a:xfrm>
              <a:prstGeom prst="rightArrow">
                <a:avLst>
                  <a:gd name="adj1" fmla="val 32430"/>
                  <a:gd name="adj2" fmla="val 5000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保育所等措置テキスト"/>
              <p:cNvSpPr txBox="1"/>
              <p:nvPr/>
            </p:nvSpPr>
            <p:spPr>
              <a:xfrm>
                <a:off x="5235058" y="4069716"/>
                <a:ext cx="4491930" cy="1326004"/>
              </a:xfrm>
              <a:prstGeom prst="rect">
                <a:avLst/>
              </a:prstGeom>
              <a:noFill/>
            </p:spPr>
            <p:txBody>
              <a:bodyPr wrap="square" rtlCol="0">
                <a:spAutoFit/>
              </a:bodyPr>
              <a:lstStyle/>
              <a:p>
                <a:r>
                  <a:rPr kumimoji="1" lang="ja-JP" altLang="en-US" sz="1600" dirty="0" smtClean="0">
                    <a:solidFill>
                      <a:schemeClr val="bg1"/>
                    </a:solidFill>
                    <a:latin typeface="ＭＳ ゴシック" panose="020B0609070205080204" pitchFamily="49" charset="-128"/>
                    <a:ea typeface="ＭＳ ゴシック" panose="020B0609070205080204" pitchFamily="49" charset="-128"/>
                  </a:rPr>
                  <a:t>保育所の設置者、学校の設置者等による措置</a:t>
                </a:r>
              </a:p>
              <a:p>
                <a:pPr>
                  <a:lnSpc>
                    <a:spcPts val="1800"/>
                  </a:lnSpc>
                  <a:spcBef>
                    <a:spcPts val="600"/>
                  </a:spcBef>
                </a:pPr>
                <a:r>
                  <a:rPr kumimoji="1" lang="ja-JP" altLang="en-US" sz="1400" dirty="0" smtClean="0">
                    <a:solidFill>
                      <a:schemeClr val="bg1"/>
                    </a:solidFill>
                    <a:latin typeface="メイリオ" panose="020B0604030504040204" pitchFamily="50" charset="-128"/>
                    <a:ea typeface="メイリオ" panose="020B0604030504040204" pitchFamily="50" charset="-128"/>
                  </a:rPr>
                  <a:t>○保育所における医療的ケアその他の支援</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smtClean="0">
                    <a:solidFill>
                      <a:schemeClr val="bg1"/>
                    </a:solidFill>
                    <a:latin typeface="メイリオ" panose="020B0604030504040204" pitchFamily="50" charset="-128"/>
                    <a:ea typeface="メイリオ" panose="020B0604030504040204" pitchFamily="50" charset="-128"/>
                  </a:rPr>
                  <a:t>　</a:t>
                </a:r>
                <a:r>
                  <a:rPr kumimoji="1" lang="ja-JP" altLang="en-US" sz="1300" dirty="0" smtClean="0">
                    <a:solidFill>
                      <a:schemeClr val="bg1"/>
                    </a:solidFill>
                    <a:latin typeface="メイリオ" panose="020B0604030504040204" pitchFamily="50" charset="-128"/>
                    <a:ea typeface="メイリオ" panose="020B0604030504040204" pitchFamily="50" charset="-128"/>
                  </a:rPr>
                  <a:t>　看護師等又は喀痰吸引等が可能な保育士の配置</a:t>
                </a:r>
                <a:endParaRPr kumimoji="1" lang="en-US" altLang="ja-JP" sz="1300" dirty="0" smtClean="0">
                  <a:solidFill>
                    <a:schemeClr val="bg1"/>
                  </a:solidFill>
                  <a:latin typeface="メイリオ" panose="020B0604030504040204" pitchFamily="50" charset="-128"/>
                  <a:ea typeface="メイリオ" panose="020B0604030504040204" pitchFamily="50" charset="-128"/>
                </a:endParaRPr>
              </a:p>
              <a:p>
                <a:pPr>
                  <a:lnSpc>
                    <a:spcPts val="1800"/>
                  </a:lnSpc>
                  <a:spcBef>
                    <a:spcPts val="300"/>
                  </a:spcBef>
                </a:pPr>
                <a:r>
                  <a:rPr kumimoji="1" lang="ja-JP" altLang="en-US" sz="1400" dirty="0" smtClean="0">
                    <a:solidFill>
                      <a:schemeClr val="bg1"/>
                    </a:solidFill>
                    <a:latin typeface="メイリオ" panose="020B0604030504040204" pitchFamily="50" charset="-128"/>
                    <a:ea typeface="メイリオ" panose="020B0604030504040204" pitchFamily="50" charset="-128"/>
                  </a:rPr>
                  <a:t>○学校における医療的ケアその他の支援</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smtClean="0">
                    <a:solidFill>
                      <a:schemeClr val="bg1"/>
                    </a:solidFill>
                    <a:latin typeface="メイリオ" panose="020B0604030504040204" pitchFamily="50" charset="-128"/>
                    <a:ea typeface="メイリオ" panose="020B0604030504040204" pitchFamily="50" charset="-128"/>
                  </a:rPr>
                  <a:t>　</a:t>
                </a:r>
                <a:r>
                  <a:rPr kumimoji="1" lang="ja-JP" altLang="en-US" sz="1300" dirty="0" smtClean="0">
                    <a:solidFill>
                      <a:schemeClr val="bg1"/>
                    </a:solidFill>
                    <a:latin typeface="メイリオ" panose="020B0604030504040204" pitchFamily="50" charset="-128"/>
                    <a:ea typeface="メイリオ" panose="020B0604030504040204" pitchFamily="50" charset="-128"/>
                  </a:rPr>
                  <a:t>　看護師等の配置</a:t>
                </a:r>
                <a:endParaRPr kumimoji="1" lang="en-US" altLang="ja-JP" sz="1300" dirty="0">
                  <a:solidFill>
                    <a:schemeClr val="bg1"/>
                  </a:solidFill>
                  <a:latin typeface="メイリオ" panose="020B0604030504040204" pitchFamily="50" charset="-128"/>
                  <a:ea typeface="メイリオ" panose="020B0604030504040204" pitchFamily="50" charset="-128"/>
                </a:endParaRPr>
              </a:p>
            </p:txBody>
          </p:sp>
        </p:grpSp>
        <p:grpSp>
          <p:nvGrpSpPr>
            <p:cNvPr id="41" name="国等措置"/>
            <p:cNvGrpSpPr/>
            <p:nvPr/>
          </p:nvGrpSpPr>
          <p:grpSpPr>
            <a:xfrm>
              <a:off x="591312" y="4061711"/>
              <a:ext cx="4657272" cy="1282309"/>
              <a:chOff x="591312" y="4061711"/>
              <a:chExt cx="4657272" cy="1449073"/>
            </a:xfrm>
          </p:grpSpPr>
          <p:sp>
            <p:nvSpPr>
              <p:cNvPr id="15" name="国等措置囲み"/>
              <p:cNvSpPr/>
              <p:nvPr/>
            </p:nvSpPr>
            <p:spPr>
              <a:xfrm>
                <a:off x="602107" y="4068666"/>
                <a:ext cx="4582180" cy="14421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latin typeface="ＭＳ ゴシック" panose="020B0609070205080204" pitchFamily="49" charset="-128"/>
                  <a:ea typeface="ＭＳ ゴシック" panose="020B0609070205080204" pitchFamily="49" charset="-128"/>
                </a:endParaRPr>
              </a:p>
            </p:txBody>
          </p:sp>
          <p:sp>
            <p:nvSpPr>
              <p:cNvPr id="21" name="国等措置テキスト"/>
              <p:cNvSpPr txBox="1"/>
              <p:nvPr/>
            </p:nvSpPr>
            <p:spPr>
              <a:xfrm>
                <a:off x="591312" y="4061711"/>
                <a:ext cx="4657272" cy="1425992"/>
              </a:xfrm>
              <a:prstGeom prst="rect">
                <a:avLst/>
              </a:prstGeom>
              <a:noFill/>
            </p:spPr>
            <p:txBody>
              <a:bodyPr wrap="square" rtlCol="0">
                <a:spAutoFit/>
              </a:bodyPr>
              <a:lstStyle/>
              <a:p>
                <a:r>
                  <a:rPr kumimoji="1" lang="ja-JP" altLang="en-US" sz="1600" dirty="0" smtClean="0">
                    <a:solidFill>
                      <a:schemeClr val="bg1"/>
                    </a:solidFill>
                    <a:latin typeface="ＭＳ ゴシック" panose="020B0609070205080204" pitchFamily="49" charset="-128"/>
                    <a:ea typeface="ＭＳ ゴシック" panose="020B0609070205080204" pitchFamily="49" charset="-128"/>
                  </a:rPr>
                  <a:t>国</a:t>
                </a:r>
                <a:r>
                  <a:rPr kumimoji="1" lang="ja-JP" altLang="en-US" sz="1600" dirty="0">
                    <a:solidFill>
                      <a:schemeClr val="bg1"/>
                    </a:solidFill>
                    <a:latin typeface="ＭＳ ゴシック" panose="020B0609070205080204" pitchFamily="49" charset="-128"/>
                    <a:ea typeface="ＭＳ ゴシック" panose="020B0609070205080204" pitchFamily="49" charset="-128"/>
                  </a:rPr>
                  <a:t>・</a:t>
                </a:r>
                <a:r>
                  <a:rPr kumimoji="1" lang="ja-JP" altLang="en-US" sz="1600" dirty="0" smtClean="0">
                    <a:solidFill>
                      <a:schemeClr val="bg1"/>
                    </a:solidFill>
                    <a:latin typeface="ＭＳ ゴシック" panose="020B0609070205080204" pitchFamily="49" charset="-128"/>
                    <a:ea typeface="ＭＳ ゴシック" panose="020B0609070205080204" pitchFamily="49" charset="-128"/>
                  </a:rPr>
                  <a:t>地方</a:t>
                </a:r>
                <a:r>
                  <a:rPr kumimoji="1" lang="ja-JP" altLang="en-US" sz="1600" dirty="0">
                    <a:solidFill>
                      <a:schemeClr val="bg1"/>
                    </a:solidFill>
                    <a:latin typeface="ＭＳ ゴシック" panose="020B0609070205080204" pitchFamily="49" charset="-128"/>
                    <a:ea typeface="ＭＳ ゴシック" panose="020B0609070205080204" pitchFamily="49" charset="-128"/>
                  </a:rPr>
                  <a:t>公共</a:t>
                </a:r>
                <a:r>
                  <a:rPr kumimoji="1" lang="ja-JP" altLang="en-US" sz="1600" dirty="0" smtClean="0">
                    <a:solidFill>
                      <a:schemeClr val="bg1"/>
                    </a:solidFill>
                    <a:latin typeface="ＭＳ ゴシック" panose="020B0609070205080204" pitchFamily="49" charset="-128"/>
                    <a:ea typeface="ＭＳ ゴシック" panose="020B0609070205080204" pitchFamily="49" charset="-128"/>
                  </a:rPr>
                  <a:t>団体による措置</a:t>
                </a:r>
                <a:endParaRPr kumimoji="1" lang="en-US" altLang="ja-JP" sz="1600" dirty="0" smtClean="0">
                  <a:solidFill>
                    <a:schemeClr val="bg1"/>
                  </a:solidFill>
                  <a:latin typeface="ＭＳ ゴシック" panose="020B0609070205080204" pitchFamily="49" charset="-128"/>
                  <a:ea typeface="ＭＳ ゴシック" panose="020B0609070205080204" pitchFamily="49" charset="-128"/>
                </a:endParaRPr>
              </a:p>
              <a:p>
                <a:pPr>
                  <a:lnSpc>
                    <a:spcPts val="1800"/>
                  </a:lnSpc>
                  <a:spcBef>
                    <a:spcPts val="600"/>
                  </a:spcBef>
                </a:pPr>
                <a:r>
                  <a:rPr kumimoji="1" lang="ja-JP" altLang="en-US" sz="1400" dirty="0" smtClean="0">
                    <a:solidFill>
                      <a:schemeClr val="bg1"/>
                    </a:solidFill>
                    <a:latin typeface="メイリオ" panose="020B0604030504040204" pitchFamily="50" charset="-128"/>
                    <a:ea typeface="メイリオ" panose="020B0604030504040204" pitchFamily="50" charset="-128"/>
                  </a:rPr>
                  <a:t>○医療的ケア児が在籍する保育所、学校等に対する支援</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smtClean="0">
                    <a:solidFill>
                      <a:schemeClr val="bg1"/>
                    </a:solidFill>
                    <a:latin typeface="メイリオ" panose="020B0604030504040204" pitchFamily="50" charset="-128"/>
                    <a:ea typeface="メイリオ" panose="020B0604030504040204" pitchFamily="50" charset="-128"/>
                  </a:rPr>
                  <a:t>○医療的ケア児及び家族の日常生活における支援　</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smtClean="0">
                    <a:solidFill>
                      <a:schemeClr val="bg1"/>
                    </a:solidFill>
                    <a:latin typeface="メイリオ" panose="020B0604030504040204" pitchFamily="50" charset="-128"/>
                    <a:ea typeface="メイリオ" panose="020B0604030504040204" pitchFamily="50" charset="-128"/>
                  </a:rPr>
                  <a:t>○相談体制の整備　○情報の共有の促進　○広報啓発　</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a:p>
                <a:pPr>
                  <a:lnSpc>
                    <a:spcPts val="1600"/>
                  </a:lnSpc>
                </a:pPr>
                <a:r>
                  <a:rPr kumimoji="1" lang="ja-JP" altLang="en-US" sz="1400" dirty="0" smtClean="0">
                    <a:solidFill>
                      <a:schemeClr val="bg1"/>
                    </a:solidFill>
                    <a:latin typeface="メイリオ" panose="020B0604030504040204" pitchFamily="50" charset="-128"/>
                    <a:ea typeface="メイリオ" panose="020B0604030504040204" pitchFamily="50" charset="-128"/>
                  </a:rPr>
                  <a:t>○支援を行う人材の確保　○研究開発等の推進</a:t>
                </a:r>
                <a:endParaRPr kumimoji="1" lang="en-US" altLang="ja-JP" sz="1400" dirty="0">
                  <a:solidFill>
                    <a:schemeClr val="bg1"/>
                  </a:solidFill>
                  <a:latin typeface="メイリオ" panose="020B0604030504040204" pitchFamily="50" charset="-128"/>
                  <a:ea typeface="メイリオ" panose="020B0604030504040204" pitchFamily="50" charset="-128"/>
                </a:endParaRPr>
              </a:p>
            </p:txBody>
          </p:sp>
        </p:grpSp>
        <p:sp>
          <p:nvSpPr>
            <p:cNvPr id="19" name="基本的施策"/>
            <p:cNvSpPr/>
            <p:nvPr/>
          </p:nvSpPr>
          <p:spPr>
            <a:xfrm>
              <a:off x="205908" y="4120820"/>
              <a:ext cx="360000" cy="198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b="1" dirty="0" smtClean="0">
                  <a:latin typeface="ＭＳ ゴシック" panose="020B0609070205080204" pitchFamily="49" charset="-128"/>
                  <a:ea typeface="ＭＳ ゴシック" panose="020B0609070205080204" pitchFamily="49" charset="-128"/>
                </a:rPr>
                <a:t>支援措置</a:t>
              </a:r>
              <a:endParaRPr kumimoji="1" lang="en-US" altLang="ja-JP" sz="1600" b="1" dirty="0">
                <a:latin typeface="ＭＳ ゴシック" panose="020B0609070205080204" pitchFamily="49" charset="-128"/>
                <a:ea typeface="ＭＳ ゴシック" panose="020B0609070205080204" pitchFamily="49" charset="-128"/>
              </a:endParaRPr>
            </a:p>
          </p:txBody>
        </p:sp>
      </p:grpSp>
      <p:sp>
        <p:nvSpPr>
          <p:cNvPr id="32" name="基本理念・責務囲み"/>
          <p:cNvSpPr/>
          <p:nvPr/>
        </p:nvSpPr>
        <p:spPr>
          <a:xfrm>
            <a:off x="4247119" y="1449618"/>
            <a:ext cx="5465712" cy="2287626"/>
          </a:xfrm>
          <a:prstGeom prst="rect">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保育所等責務"/>
          <p:cNvGrpSpPr/>
          <p:nvPr/>
        </p:nvGrpSpPr>
        <p:grpSpPr>
          <a:xfrm>
            <a:off x="6979457" y="3210706"/>
            <a:ext cx="2721206" cy="833923"/>
            <a:chOff x="6959867" y="3210338"/>
            <a:chExt cx="2721206" cy="833923"/>
          </a:xfrm>
        </p:grpSpPr>
        <p:sp>
          <p:nvSpPr>
            <p:cNvPr id="36" name="保育所等責務矢印"/>
            <p:cNvSpPr/>
            <p:nvPr/>
          </p:nvSpPr>
          <p:spPr>
            <a:xfrm>
              <a:off x="6959867" y="3738261"/>
              <a:ext cx="936000" cy="306000"/>
            </a:xfrm>
            <a:prstGeom prst="downArrow">
              <a:avLst>
                <a:gd name="adj1" fmla="val 38477"/>
                <a:gd name="adj2" fmla="val 5198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保育所等責務囲み"/>
            <p:cNvSpPr/>
            <p:nvPr/>
          </p:nvSpPr>
          <p:spPr>
            <a:xfrm>
              <a:off x="6981073" y="3210338"/>
              <a:ext cx="2700000" cy="52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08000" rIns="180000" bIns="108000" numCol="1" spcCol="360000" rtlCol="0" anchor="t" anchorCtr="0"/>
            <a:lstStyle/>
            <a:p>
              <a:pPr>
                <a:lnSpc>
                  <a:spcPts val="1600"/>
                </a:lnSpc>
              </a:pP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28" name="保育所等責務テキスト"/>
            <p:cNvSpPr txBox="1"/>
            <p:nvPr/>
          </p:nvSpPr>
          <p:spPr>
            <a:xfrm>
              <a:off x="7125873" y="3210698"/>
              <a:ext cx="2491347" cy="553998"/>
            </a:xfrm>
            <a:prstGeom prst="rect">
              <a:avLst/>
            </a:prstGeom>
            <a:noFill/>
          </p:spPr>
          <p:txBody>
            <a:bodyPr wrap="square" rtlCol="0">
              <a:spAutoFit/>
            </a:bodyPr>
            <a:lstStyle/>
            <a:p>
              <a:pPr>
                <a:lnSpc>
                  <a:spcPts val="1800"/>
                </a:lnSpc>
              </a:pPr>
              <a:r>
                <a:rPr kumimoji="1" lang="ja-JP" altLang="en-US" sz="1750" b="1" dirty="0" smtClean="0">
                  <a:latin typeface="ＭＳ ゴシック" panose="020B0609070205080204" pitchFamily="49" charset="-128"/>
                  <a:ea typeface="ＭＳ ゴシック" panose="020B0609070205080204" pitchFamily="49" charset="-128"/>
                </a:rPr>
                <a:t>保育所の設置者、</a:t>
              </a:r>
              <a:endParaRPr kumimoji="1" lang="en-US" altLang="ja-JP" sz="1750" b="1" dirty="0" smtClean="0">
                <a:latin typeface="ＭＳ ゴシック" panose="020B0609070205080204" pitchFamily="49" charset="-128"/>
                <a:ea typeface="ＭＳ ゴシック" panose="020B0609070205080204" pitchFamily="49" charset="-128"/>
              </a:endParaRPr>
            </a:p>
            <a:p>
              <a:pPr>
                <a:lnSpc>
                  <a:spcPts val="1800"/>
                </a:lnSpc>
              </a:pPr>
              <a:r>
                <a:rPr kumimoji="1" lang="ja-JP" altLang="en-US" sz="1750" b="1" dirty="0" smtClean="0">
                  <a:latin typeface="ＭＳ ゴシック" panose="020B0609070205080204" pitchFamily="49" charset="-128"/>
                  <a:ea typeface="ＭＳ ゴシック" panose="020B0609070205080204" pitchFamily="49" charset="-128"/>
                </a:rPr>
                <a:t>学校の設置者等の責務</a:t>
              </a:r>
              <a:endParaRPr kumimoji="1" lang="en-US" altLang="ja-JP" sz="1750" b="1" dirty="0">
                <a:latin typeface="ＭＳ ゴシック" panose="020B0609070205080204" pitchFamily="49" charset="-128"/>
                <a:ea typeface="ＭＳ ゴシック" panose="020B0609070205080204" pitchFamily="49" charset="-128"/>
              </a:endParaRPr>
            </a:p>
          </p:txBody>
        </p:sp>
      </p:grpSp>
      <p:grpSp>
        <p:nvGrpSpPr>
          <p:cNvPr id="24" name="国等責務"/>
          <p:cNvGrpSpPr/>
          <p:nvPr/>
        </p:nvGrpSpPr>
        <p:grpSpPr>
          <a:xfrm>
            <a:off x="4062457" y="3209530"/>
            <a:ext cx="2926696" cy="835099"/>
            <a:chOff x="4062457" y="3209530"/>
            <a:chExt cx="2926696" cy="835099"/>
          </a:xfrm>
        </p:grpSpPr>
        <p:sp>
          <p:nvSpPr>
            <p:cNvPr id="37" name="国等責務矢印"/>
            <p:cNvSpPr/>
            <p:nvPr/>
          </p:nvSpPr>
          <p:spPr>
            <a:xfrm>
              <a:off x="4062457" y="3737244"/>
              <a:ext cx="935970" cy="307385"/>
            </a:xfrm>
            <a:prstGeom prst="downArrow">
              <a:avLst>
                <a:gd name="adj1" fmla="val 38477"/>
                <a:gd name="adj2" fmla="val 5198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国等責務囲み"/>
            <p:cNvSpPr/>
            <p:nvPr/>
          </p:nvSpPr>
          <p:spPr>
            <a:xfrm>
              <a:off x="4274910" y="3209530"/>
              <a:ext cx="2682000" cy="52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9" name="国等責務テキスト"/>
            <p:cNvSpPr txBox="1"/>
            <p:nvPr/>
          </p:nvSpPr>
          <p:spPr>
            <a:xfrm>
              <a:off x="4220871" y="3287610"/>
              <a:ext cx="2768282" cy="540000"/>
            </a:xfrm>
            <a:prstGeom prst="rect">
              <a:avLst/>
            </a:prstGeom>
            <a:noFill/>
          </p:spPr>
          <p:txBody>
            <a:bodyPr wrap="square" rtlCol="0">
              <a:spAutoFit/>
            </a:bodyPr>
            <a:lstStyle/>
            <a:p>
              <a:pPr algn="ctr"/>
              <a:r>
                <a:rPr kumimoji="1" lang="ja-JP" altLang="en-US" sz="1750" b="1" dirty="0" smtClean="0">
                  <a:latin typeface="ＭＳ ゴシック" panose="020B0609070205080204" pitchFamily="49" charset="-128"/>
                  <a:ea typeface="ＭＳ ゴシック" panose="020B0609070205080204" pitchFamily="49" charset="-128"/>
                </a:rPr>
                <a:t>国･地方</a:t>
              </a:r>
              <a:r>
                <a:rPr kumimoji="1" lang="ja-JP" altLang="en-US" sz="1750" b="1" dirty="0">
                  <a:latin typeface="ＭＳ ゴシック" panose="020B0609070205080204" pitchFamily="49" charset="-128"/>
                  <a:ea typeface="ＭＳ ゴシック" panose="020B0609070205080204" pitchFamily="49" charset="-128"/>
                </a:rPr>
                <a:t>公共団体の責務</a:t>
              </a:r>
            </a:p>
          </p:txBody>
        </p:sp>
      </p:grpSp>
      <p:grpSp>
        <p:nvGrpSpPr>
          <p:cNvPr id="9" name="基本理念"/>
          <p:cNvGrpSpPr/>
          <p:nvPr/>
        </p:nvGrpSpPr>
        <p:grpSpPr>
          <a:xfrm>
            <a:off x="4218050" y="1408992"/>
            <a:ext cx="5499850" cy="1821388"/>
            <a:chOff x="4218050" y="1408992"/>
            <a:chExt cx="5499850" cy="1821388"/>
          </a:xfrm>
        </p:grpSpPr>
        <p:sp>
          <p:nvSpPr>
            <p:cNvPr id="12" name="基本理念囲み"/>
            <p:cNvSpPr/>
            <p:nvPr/>
          </p:nvSpPr>
          <p:spPr>
            <a:xfrm>
              <a:off x="4247118" y="1429977"/>
              <a:ext cx="5470782" cy="1746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numCol="2" spcCol="360000" rtlCol="0" anchor="t" anchorCtr="0"/>
            <a:lstStyle/>
            <a:p>
              <a:pPr marL="216000" indent="-457200"/>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39" name="右矢印 38"/>
            <p:cNvSpPr/>
            <p:nvPr/>
          </p:nvSpPr>
          <p:spPr>
            <a:xfrm flipV="1">
              <a:off x="4564380" y="2268977"/>
              <a:ext cx="113128" cy="131984"/>
            </a:xfrm>
            <a:prstGeom prst="rightArrow">
              <a:avLst>
                <a:gd name="adj1" fmla="val 32430"/>
                <a:gd name="adj2" fmla="val 50000"/>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基本理念見出し"/>
            <p:cNvSpPr/>
            <p:nvPr/>
          </p:nvSpPr>
          <p:spPr>
            <a:xfrm>
              <a:off x="4218050" y="1408992"/>
              <a:ext cx="1157514" cy="378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00"/>
                </a:lnSpc>
              </a:pP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基本理念</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p:txBody>
        </p:sp>
        <p:sp>
          <p:nvSpPr>
            <p:cNvPr id="14" name="基本理念テキスト"/>
            <p:cNvSpPr txBox="1"/>
            <p:nvPr/>
          </p:nvSpPr>
          <p:spPr>
            <a:xfrm>
              <a:off x="4257275" y="1727404"/>
              <a:ext cx="5424608" cy="1502976"/>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１　医療的ケア児の日常生活・社会生活を社会全体で支援　　　　　　　</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２</a:t>
              </a:r>
              <a:r>
                <a:rPr kumimoji="1" lang="ja-JP" altLang="en-US" sz="1400" dirty="0" smtClean="0">
                  <a:latin typeface="メイリオ" panose="020B0604030504040204" pitchFamily="50" charset="-128"/>
                  <a:ea typeface="メイリオ" panose="020B0604030504040204" pitchFamily="50" charset="-128"/>
                </a:rPr>
                <a:t>　個々の医療的ケア児の状況に応じ、切れ目なく行われる支援</a:t>
              </a:r>
              <a:endParaRPr kumimoji="1" lang="en-US" altLang="ja-JP" sz="1400" dirty="0" smtClean="0">
                <a:latin typeface="メイリオ" panose="020B0604030504040204" pitchFamily="50" charset="-128"/>
                <a:ea typeface="メイリオ" panose="020B0604030504040204" pitchFamily="50" charset="-128"/>
              </a:endParaRPr>
            </a:p>
            <a:p>
              <a:pPr marL="36000">
                <a:lnSpc>
                  <a:spcPts val="1200"/>
                </a:lnSpc>
              </a:pPr>
              <a:r>
                <a:rPr kumimoji="1" lang="ja-JP" altLang="en-US" sz="1400"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医療的ケア児が医療的ケア児でない児童等と共に教育を受けられるよう</a:t>
              </a:r>
              <a:endParaRPr kumimoji="1" lang="en-US" altLang="ja-JP" sz="1200" dirty="0" smtClean="0">
                <a:latin typeface="メイリオ" panose="020B0604030504040204" pitchFamily="50" charset="-128"/>
                <a:ea typeface="メイリオ" panose="020B0604030504040204" pitchFamily="50" charset="-128"/>
              </a:endParaRPr>
            </a:p>
            <a:p>
              <a:pPr marL="36000">
                <a:lnSpc>
                  <a:spcPts val="1200"/>
                </a:lnSpc>
                <a:spcBef>
                  <a:spcPts val="100"/>
                </a:spcBef>
              </a:pPr>
              <a:r>
                <a:rPr kumimoji="1" lang="ja-JP" altLang="en-US" sz="1200" dirty="0" smtClean="0">
                  <a:latin typeface="メイリオ" panose="020B0604030504040204" pitchFamily="50" charset="-128"/>
                  <a:ea typeface="メイリオ" panose="020B0604030504040204" pitchFamily="50" charset="-128"/>
                </a:rPr>
                <a:t>　　に最大限に配慮しつつ適切に行われる教育に係る支援等</a:t>
              </a:r>
              <a:endParaRPr kumimoji="1" lang="en-US" altLang="ja-JP" sz="1200" dirty="0" smtClean="0">
                <a:latin typeface="メイリオ" panose="020B0604030504040204" pitchFamily="50" charset="-128"/>
                <a:ea typeface="メイリオ" panose="020B0604030504040204" pitchFamily="50" charset="-128"/>
              </a:endParaRPr>
            </a:p>
            <a:p>
              <a:pPr>
                <a:spcBef>
                  <a:spcPts val="100"/>
                </a:spcBef>
              </a:pPr>
              <a:r>
                <a:rPr kumimoji="1" lang="ja-JP" altLang="en-US" sz="1400" dirty="0">
                  <a:latin typeface="メイリオ" panose="020B0604030504040204" pitchFamily="50" charset="-128"/>
                  <a:ea typeface="メイリオ" panose="020B0604030504040204" pitchFamily="50" charset="-128"/>
                </a:rPr>
                <a:t>３</a:t>
              </a:r>
              <a:r>
                <a:rPr kumimoji="1" lang="ja-JP" altLang="en-US" sz="1400" dirty="0" smtClean="0">
                  <a:latin typeface="メイリオ" panose="020B0604030504040204" pitchFamily="50" charset="-128"/>
                  <a:ea typeface="メイリオ" panose="020B0604030504040204" pitchFamily="50" charset="-128"/>
                </a:rPr>
                <a:t>　医療的ケア</a:t>
              </a:r>
              <a:r>
                <a:rPr kumimoji="1" lang="ja-JP" altLang="en-US" sz="1400" dirty="0">
                  <a:latin typeface="メイリオ" panose="020B0604030504040204" pitchFamily="50" charset="-128"/>
                  <a:ea typeface="メイリオ" panose="020B0604030504040204" pitchFamily="50" charset="-128"/>
                </a:rPr>
                <a:t>児</a:t>
              </a:r>
              <a:r>
                <a:rPr kumimoji="1" lang="ja-JP" altLang="en-US" sz="1400" dirty="0" smtClean="0">
                  <a:latin typeface="メイリオ" panose="020B0604030504040204" pitchFamily="50" charset="-128"/>
                  <a:ea typeface="メイリオ" panose="020B0604030504040204" pitchFamily="50" charset="-128"/>
                </a:rPr>
                <a:t>でなくなった後にも配慮した支援</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４</a:t>
              </a:r>
              <a:r>
                <a:rPr kumimoji="1" lang="ja-JP" altLang="en-US" sz="1400" dirty="0" smtClean="0">
                  <a:latin typeface="メイリオ" panose="020B0604030504040204" pitchFamily="50" charset="-128"/>
                  <a:ea typeface="メイリオ" panose="020B0604030504040204" pitchFamily="50" charset="-128"/>
                </a:rPr>
                <a:t>　医療的ケア児と保護者の意思を最大限に尊重した施策</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５　居住地域にかかわらず等しく適切な支援を受けられる施策</a:t>
              </a:r>
              <a:endParaRPr kumimoji="1" lang="en-US" altLang="ja-JP" sz="1400" dirty="0">
                <a:latin typeface="メイリオ" panose="020B0604030504040204" pitchFamily="50" charset="-128"/>
                <a:ea typeface="メイリオ" panose="020B0604030504040204" pitchFamily="50" charset="-128"/>
              </a:endParaRPr>
            </a:p>
          </p:txBody>
        </p:sp>
      </p:grpSp>
      <p:grpSp>
        <p:nvGrpSpPr>
          <p:cNvPr id="45" name="目的"/>
          <p:cNvGrpSpPr/>
          <p:nvPr/>
        </p:nvGrpSpPr>
        <p:grpSpPr>
          <a:xfrm>
            <a:off x="152692" y="1432377"/>
            <a:ext cx="4056167" cy="2471580"/>
            <a:chOff x="152692" y="1432377"/>
            <a:chExt cx="4056167" cy="2471580"/>
          </a:xfrm>
        </p:grpSpPr>
        <p:sp>
          <p:nvSpPr>
            <p:cNvPr id="10" name="目的右矢印"/>
            <p:cNvSpPr/>
            <p:nvPr/>
          </p:nvSpPr>
          <p:spPr>
            <a:xfrm rot="16200000">
              <a:off x="3299424" y="2430250"/>
              <a:ext cx="1492549" cy="326320"/>
            </a:xfrm>
            <a:prstGeom prst="downArrow">
              <a:avLst>
                <a:gd name="adj1" fmla="val 51200"/>
                <a:gd name="adj2" fmla="val 5771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8" name="目的囲み"/>
            <p:cNvSpPr/>
            <p:nvPr/>
          </p:nvSpPr>
          <p:spPr>
            <a:xfrm>
              <a:off x="155844" y="1432377"/>
              <a:ext cx="3745987" cy="2471580"/>
            </a:xfrm>
            <a:prstGeom prst="roundRect">
              <a:avLst>
                <a:gd name="adj" fmla="val 1098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9846" tIns="24923" rIns="49846" bIns="24923" numCol="1" spcCol="0" rtlCol="0" fromWordArt="0" anchor="ctr" anchorCtr="0" forceAA="0" compatLnSpc="1">
              <a:prstTxWarp prst="textNoShape">
                <a:avLst/>
              </a:prstTxWarp>
              <a:noAutofit/>
            </a:bodyPr>
            <a:lstStyle/>
            <a:p>
              <a:pPr indent="-316479"/>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30" name="目的見出し"/>
            <p:cNvSpPr/>
            <p:nvPr/>
          </p:nvSpPr>
          <p:spPr>
            <a:xfrm>
              <a:off x="228921" y="1456079"/>
              <a:ext cx="2037350" cy="378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100"/>
                </a:lnSpc>
              </a:pPr>
              <a:r>
                <a:rPr kumimoji="1" lang="ja-JP" altLang="en-US" b="1" dirty="0" smtClean="0">
                  <a:solidFill>
                    <a:schemeClr val="tx1"/>
                  </a:solidFill>
                  <a:latin typeface="ＭＳ ゴシック" panose="020B0609070205080204" pitchFamily="49" charset="-128"/>
                  <a:ea typeface="ＭＳ ゴシック" panose="020B0609070205080204" pitchFamily="49" charset="-128"/>
                </a:rPr>
                <a:t>立法の目的</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p:txBody>
        </p:sp>
        <p:sp>
          <p:nvSpPr>
            <p:cNvPr id="33" name="目的テキスト"/>
            <p:cNvSpPr txBox="1"/>
            <p:nvPr/>
          </p:nvSpPr>
          <p:spPr>
            <a:xfrm>
              <a:off x="152692" y="1785428"/>
              <a:ext cx="3748203" cy="2118529"/>
            </a:xfrm>
            <a:prstGeom prst="rect">
              <a:avLst/>
            </a:prstGeom>
            <a:noFill/>
          </p:spPr>
          <p:txBody>
            <a:bodyPr wrap="square" rtlCol="0">
              <a:spAutoFit/>
            </a:bodyPr>
            <a:lstStyle/>
            <a:p>
              <a:pPr indent="-316479">
                <a:lnSpc>
                  <a:spcPts val="2000"/>
                </a:lnSpc>
              </a:pPr>
              <a:r>
                <a:rPr kumimoji="1" lang="ja-JP" altLang="en-US" sz="1400" dirty="0" smtClean="0">
                  <a:latin typeface="メイリオ" panose="020B0604030504040204" pitchFamily="50" charset="-128"/>
                  <a:ea typeface="メイリオ" panose="020B0604030504040204" pitchFamily="50" charset="-128"/>
                </a:rPr>
                <a:t>○医療</a:t>
              </a:r>
              <a:r>
                <a:rPr kumimoji="1" lang="ja-JP" altLang="en-US" sz="1400" dirty="0">
                  <a:latin typeface="メイリオ" panose="020B0604030504040204" pitchFamily="50" charset="-128"/>
                  <a:ea typeface="メイリオ" panose="020B0604030504040204" pitchFamily="50" charset="-128"/>
                </a:rPr>
                <a:t>技術の進歩</a:t>
              </a:r>
              <a:r>
                <a:rPr kumimoji="1" lang="ja-JP" altLang="en-US" sz="1400" dirty="0" smtClean="0">
                  <a:latin typeface="メイリオ" panose="020B0604030504040204" pitchFamily="50" charset="-128"/>
                  <a:ea typeface="メイリオ" panose="020B0604030504040204" pitchFamily="50" charset="-128"/>
                </a:rPr>
                <a:t>に</a:t>
              </a:r>
              <a:r>
                <a:rPr kumimoji="1" lang="ja-JP" altLang="en-US" sz="1400" dirty="0">
                  <a:latin typeface="メイリオ" panose="020B0604030504040204" pitchFamily="50" charset="-128"/>
                  <a:ea typeface="メイリオ" panose="020B0604030504040204" pitchFamily="50" charset="-128"/>
                </a:rPr>
                <a:t>伴</a:t>
              </a:r>
              <a:r>
                <a:rPr kumimoji="1" lang="ja-JP" altLang="en-US" sz="1400" dirty="0" smtClean="0">
                  <a:latin typeface="メイリオ" panose="020B0604030504040204" pitchFamily="50" charset="-128"/>
                  <a:ea typeface="メイリオ" panose="020B0604030504040204" pitchFamily="50" charset="-128"/>
                </a:rPr>
                <a:t>い医療的</a:t>
              </a:r>
              <a:r>
                <a:rPr kumimoji="1" lang="ja-JP" altLang="en-US" sz="1400" dirty="0">
                  <a:latin typeface="メイリオ" panose="020B0604030504040204" pitchFamily="50" charset="-128"/>
                  <a:ea typeface="メイリオ" panose="020B0604030504040204" pitchFamily="50" charset="-128"/>
                </a:rPr>
                <a:t>ケア児が</a:t>
              </a:r>
              <a:r>
                <a:rPr kumimoji="1" lang="ja-JP" altLang="en-US" sz="1400" dirty="0" smtClean="0">
                  <a:latin typeface="メイリオ" panose="020B0604030504040204" pitchFamily="50" charset="-128"/>
                  <a:ea typeface="メイリオ" panose="020B0604030504040204" pitchFamily="50" charset="-128"/>
                </a:rPr>
                <a:t>増加</a:t>
              </a:r>
              <a:endParaRPr kumimoji="1" lang="en-US" altLang="ja-JP" sz="1400" dirty="0" smtClean="0">
                <a:latin typeface="メイリオ" panose="020B0604030504040204" pitchFamily="50" charset="-128"/>
                <a:ea typeface="メイリオ" panose="020B0604030504040204" pitchFamily="50" charset="-128"/>
              </a:endParaRPr>
            </a:p>
            <a:p>
              <a:pPr indent="-316479">
                <a:lnSpc>
                  <a:spcPts val="1900"/>
                </a:lnSpc>
                <a:spcBef>
                  <a:spcPts val="100"/>
                </a:spcBef>
              </a:pPr>
              <a:r>
                <a:rPr kumimoji="1" lang="ja-JP" altLang="en-US" sz="1400" dirty="0" smtClean="0">
                  <a:latin typeface="メイリオ" panose="020B0604030504040204" pitchFamily="50" charset="-128"/>
                  <a:ea typeface="メイリオ" panose="020B0604030504040204" pitchFamily="50" charset="-128"/>
                </a:rPr>
                <a:t>○医療的</a:t>
              </a:r>
              <a:r>
                <a:rPr kumimoji="1" lang="ja-JP" altLang="en-US" sz="1400" dirty="0">
                  <a:latin typeface="メイリオ" panose="020B0604030504040204" pitchFamily="50" charset="-128"/>
                  <a:ea typeface="メイリオ" panose="020B0604030504040204" pitchFamily="50" charset="-128"/>
                </a:rPr>
                <a:t>ケア児の心身の</a:t>
              </a:r>
              <a:r>
                <a:rPr kumimoji="1" lang="ja-JP" altLang="en-US" sz="1400" dirty="0" smtClean="0">
                  <a:latin typeface="メイリオ" panose="020B0604030504040204" pitchFamily="50" charset="-128"/>
                  <a:ea typeface="メイリオ" panose="020B0604030504040204" pitchFamily="50" charset="-128"/>
                </a:rPr>
                <a:t>状況等に</a:t>
              </a:r>
              <a:r>
                <a:rPr kumimoji="1" lang="ja-JP" altLang="en-US" sz="1400" dirty="0">
                  <a:latin typeface="メイリオ" panose="020B0604030504040204" pitchFamily="50" charset="-128"/>
                  <a:ea typeface="メイリオ" panose="020B0604030504040204" pitchFamily="50" charset="-128"/>
                </a:rPr>
                <a:t>応じた</a:t>
              </a:r>
              <a:r>
                <a:rPr kumimoji="1" lang="ja-JP" altLang="en-US" sz="1400" dirty="0" smtClean="0">
                  <a:latin typeface="メイリオ" panose="020B0604030504040204" pitchFamily="50" charset="-128"/>
                  <a:ea typeface="メイリオ" panose="020B0604030504040204" pitchFamily="50" charset="-128"/>
                </a:rPr>
                <a:t>適切</a:t>
              </a:r>
              <a:endParaRPr kumimoji="1" lang="en-US" altLang="ja-JP" sz="1400" dirty="0" smtClean="0">
                <a:latin typeface="メイリオ" panose="020B0604030504040204" pitchFamily="50" charset="-128"/>
                <a:ea typeface="メイリオ" panose="020B0604030504040204" pitchFamily="50" charset="-128"/>
              </a:endParaRPr>
            </a:p>
            <a:p>
              <a:pPr indent="-316479">
                <a:lnSpc>
                  <a:spcPts val="1800"/>
                </a:lnSpc>
              </a:pPr>
              <a:r>
                <a:rPr kumimoji="1" lang="ja-JP" altLang="en-US" sz="1400" dirty="0" smtClean="0">
                  <a:latin typeface="メイリオ" panose="020B0604030504040204" pitchFamily="50" charset="-128"/>
                  <a:ea typeface="メイリオ" panose="020B0604030504040204" pitchFamily="50" charset="-128"/>
                </a:rPr>
                <a:t>　な支援を受けられるようにすることが重要</a:t>
              </a:r>
              <a:endParaRPr kumimoji="1" lang="en-US" altLang="ja-JP" sz="1400" dirty="0" smtClean="0">
                <a:latin typeface="メイリオ" panose="020B0604030504040204" pitchFamily="50" charset="-128"/>
                <a:ea typeface="メイリオ" panose="020B0604030504040204" pitchFamily="50" charset="-128"/>
              </a:endParaRPr>
            </a:p>
            <a:p>
              <a:pPr indent="-316479">
                <a:lnSpc>
                  <a:spcPts val="1800"/>
                </a:lnSpc>
              </a:pPr>
              <a:r>
                <a:rPr kumimoji="1" lang="ja-JP" altLang="en-US" sz="1400" dirty="0" smtClean="0">
                  <a:latin typeface="メイリオ" panose="020B0604030504040204" pitchFamily="50" charset="-128"/>
                  <a:ea typeface="メイリオ" panose="020B0604030504040204" pitchFamily="50" charset="-128"/>
                </a:rPr>
                <a:t>　な課題となっている</a:t>
              </a:r>
              <a:endParaRPr kumimoji="1" lang="en-US" altLang="ja-JP" sz="1400" dirty="0" smtClean="0">
                <a:latin typeface="メイリオ" panose="020B0604030504040204" pitchFamily="50" charset="-128"/>
                <a:ea typeface="メイリオ" panose="020B0604030504040204" pitchFamily="50" charset="-128"/>
              </a:endParaRPr>
            </a:p>
            <a:p>
              <a:pPr indent="-316479">
                <a:lnSpc>
                  <a:spcPts val="1900"/>
                </a:lnSpc>
                <a:spcBef>
                  <a:spcPts val="600"/>
                </a:spcBef>
              </a:pPr>
              <a:r>
                <a:rPr kumimoji="1" lang="ja-JP" altLang="en-US" sz="1400"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医療的ケア児</a:t>
              </a:r>
              <a:r>
                <a:rPr kumimoji="1" lang="ja-JP" altLang="en-US" sz="1400" u="sng" dirty="0">
                  <a:latin typeface="メイリオ" panose="020B0604030504040204" pitchFamily="50" charset="-128"/>
                  <a:ea typeface="メイリオ" panose="020B0604030504040204" pitchFamily="50" charset="-128"/>
                </a:rPr>
                <a:t>の</a:t>
              </a:r>
              <a:r>
                <a:rPr kumimoji="1" lang="ja-JP" altLang="en-US" sz="1400" u="sng" dirty="0" smtClean="0">
                  <a:latin typeface="メイリオ" panose="020B0604030504040204" pitchFamily="50" charset="-128"/>
                  <a:ea typeface="メイリオ" panose="020B0604030504040204" pitchFamily="50" charset="-128"/>
                </a:rPr>
                <a:t>健やか</a:t>
              </a:r>
              <a:r>
                <a:rPr kumimoji="1" lang="ja-JP" altLang="en-US" sz="1400" u="sng" dirty="0">
                  <a:latin typeface="メイリオ" panose="020B0604030504040204" pitchFamily="50" charset="-128"/>
                  <a:ea typeface="メイリオ" panose="020B0604030504040204" pitchFamily="50" charset="-128"/>
                </a:rPr>
                <a:t>な</a:t>
              </a:r>
              <a:r>
                <a:rPr kumimoji="1" lang="ja-JP" altLang="en-US" sz="1400" u="sng" dirty="0" smtClean="0">
                  <a:latin typeface="メイリオ" panose="020B0604030504040204" pitchFamily="50" charset="-128"/>
                  <a:ea typeface="メイリオ" panose="020B0604030504040204" pitchFamily="50" charset="-128"/>
                </a:rPr>
                <a:t>成長</a:t>
              </a:r>
              <a:r>
                <a:rPr kumimoji="1" lang="ja-JP" altLang="en-US" sz="1400" dirty="0" smtClean="0">
                  <a:latin typeface="メイリオ" panose="020B0604030504040204" pitchFamily="50" charset="-128"/>
                  <a:ea typeface="メイリオ" panose="020B0604030504040204" pitchFamily="50" charset="-128"/>
                </a:rPr>
                <a:t>を</a:t>
              </a:r>
              <a:r>
                <a:rPr kumimoji="1" lang="ja-JP" altLang="en-US" sz="1400" dirty="0" err="1" smtClean="0">
                  <a:latin typeface="メイリオ" panose="020B0604030504040204" pitchFamily="50" charset="-128"/>
                  <a:ea typeface="メイリオ" panose="020B0604030504040204" pitchFamily="50" charset="-128"/>
                </a:rPr>
                <a:t>図るととも</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に、その</a:t>
              </a:r>
              <a:r>
                <a:rPr kumimoji="1" lang="ja-JP" altLang="en-US" sz="1400" u="sng" dirty="0" smtClean="0">
                  <a:latin typeface="メイリオ" panose="020B0604030504040204" pitchFamily="50" charset="-128"/>
                  <a:ea typeface="メイリオ" panose="020B0604030504040204" pitchFamily="50" charset="-128"/>
                </a:rPr>
                <a:t>家族の離職の防止</a:t>
              </a:r>
              <a:r>
                <a:rPr kumimoji="1" lang="ja-JP" altLang="en-US" sz="1400" dirty="0" smtClean="0">
                  <a:latin typeface="メイリオ" panose="020B0604030504040204" pitchFamily="50" charset="-128"/>
                  <a:ea typeface="メイリオ" panose="020B0604030504040204" pitchFamily="50" charset="-128"/>
                </a:rPr>
                <a:t>に資する</a:t>
              </a:r>
              <a:endParaRPr kumimoji="1" lang="en-US" altLang="ja-JP" sz="1400" dirty="0" smtClean="0">
                <a:latin typeface="メイリオ" panose="020B0604030504040204" pitchFamily="50" charset="-128"/>
                <a:ea typeface="メイリオ" panose="020B0604030504040204" pitchFamily="50" charset="-128"/>
              </a:endParaRPr>
            </a:p>
            <a:p>
              <a:pPr indent="-316479">
                <a:lnSpc>
                  <a:spcPts val="1900"/>
                </a:lnSpc>
              </a:pPr>
              <a:r>
                <a:rPr kumimoji="1" lang="ja-JP" altLang="en-US" sz="1400"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安心して子どもを生み、育てることができ</a:t>
              </a:r>
              <a:endParaRPr kumimoji="1" lang="en-US" altLang="ja-JP" sz="1400" u="sng" dirty="0" smtClean="0">
                <a:latin typeface="メイリオ" panose="020B0604030504040204" pitchFamily="50" charset="-128"/>
                <a:ea typeface="メイリオ" panose="020B0604030504040204" pitchFamily="50" charset="-128"/>
              </a:endParaRPr>
            </a:p>
            <a:p>
              <a:pPr indent="-316479">
                <a:lnSpc>
                  <a:spcPts val="1900"/>
                </a:lnSpc>
              </a:pPr>
              <a:r>
                <a:rPr kumimoji="1" lang="ja-JP" altLang="en-US" sz="1400" dirty="0" smtClean="0">
                  <a:latin typeface="メイリオ" panose="020B0604030504040204" pitchFamily="50" charset="-128"/>
                  <a:ea typeface="メイリオ" panose="020B0604030504040204" pitchFamily="50" charset="-128"/>
                </a:rPr>
                <a:t>　</a:t>
              </a:r>
              <a:r>
                <a:rPr kumimoji="1" lang="ja-JP" altLang="en-US" sz="1400" u="sng" dirty="0" err="1" smtClean="0">
                  <a:latin typeface="メイリオ" panose="020B0604030504040204" pitchFamily="50" charset="-128"/>
                  <a:ea typeface="メイリオ" panose="020B0604030504040204" pitchFamily="50" charset="-128"/>
                </a:rPr>
                <a:t>る</a:t>
              </a:r>
              <a:r>
                <a:rPr kumimoji="1" lang="ja-JP" altLang="en-US" sz="1400" u="sng" dirty="0" smtClean="0">
                  <a:latin typeface="メイリオ" panose="020B0604030504040204" pitchFamily="50" charset="-128"/>
                  <a:ea typeface="メイリオ" panose="020B0604030504040204" pitchFamily="50" charset="-128"/>
                </a:rPr>
                <a:t>社会の実現に寄与</a:t>
              </a:r>
              <a:r>
                <a:rPr kumimoji="1" lang="ja-JP" altLang="en-US" sz="1400" dirty="0" smtClean="0">
                  <a:latin typeface="メイリオ" panose="020B0604030504040204" pitchFamily="50" charset="-128"/>
                  <a:ea typeface="メイリオ" panose="020B0604030504040204" pitchFamily="50" charset="-128"/>
                </a:rPr>
                <a:t>する　　　　　　　　</a:t>
              </a:r>
              <a:endParaRPr kumimoji="1" lang="en-US" altLang="ja-JP" sz="1400" dirty="0">
                <a:latin typeface="メイリオ" panose="020B0604030504040204" pitchFamily="50" charset="-128"/>
                <a:ea typeface="メイリオ" panose="020B0604030504040204" pitchFamily="50" charset="-128"/>
              </a:endParaRPr>
            </a:p>
          </p:txBody>
        </p:sp>
      </p:grpSp>
      <p:grpSp>
        <p:nvGrpSpPr>
          <p:cNvPr id="7" name="医ケア児定義"/>
          <p:cNvGrpSpPr/>
          <p:nvPr/>
        </p:nvGrpSpPr>
        <p:grpSpPr>
          <a:xfrm>
            <a:off x="117744" y="543000"/>
            <a:ext cx="9750156" cy="838691"/>
            <a:chOff x="117744" y="543000"/>
            <a:chExt cx="9750156" cy="838691"/>
          </a:xfrm>
        </p:grpSpPr>
        <p:sp>
          <p:nvSpPr>
            <p:cNvPr id="5" name="医ケア児定義囲み"/>
            <p:cNvSpPr/>
            <p:nvPr/>
          </p:nvSpPr>
          <p:spPr>
            <a:xfrm>
              <a:off x="156000" y="588605"/>
              <a:ext cx="9594000" cy="756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医ケア児定義テキスト"/>
            <p:cNvSpPr txBox="1"/>
            <p:nvPr/>
          </p:nvSpPr>
          <p:spPr>
            <a:xfrm>
              <a:off x="117744" y="543000"/>
              <a:ext cx="9750156" cy="838691"/>
            </a:xfrm>
            <a:prstGeom prst="rect">
              <a:avLst/>
            </a:prstGeom>
            <a:noFill/>
          </p:spPr>
          <p:txBody>
            <a:bodyPr wrap="square" rtlCol="0">
              <a:spAutoFit/>
            </a:bodyPr>
            <a:lstStyle/>
            <a:p>
              <a:r>
                <a:rPr kumimoji="1" lang="ja-JP" altLang="en-US" b="1" dirty="0" smtClean="0">
                  <a:solidFill>
                    <a:srgbClr val="FF0000"/>
                  </a:solidFill>
                  <a:latin typeface="ＭＳ ゴシック" panose="020B0609070205080204" pitchFamily="49" charset="-128"/>
                  <a:ea typeface="ＭＳ ゴシック" panose="020B0609070205080204" pitchFamily="49" charset="-128"/>
                </a:rPr>
                <a:t>◎医療的ケア児とは</a:t>
              </a:r>
              <a:endParaRPr kumimoji="1" lang="en-US" altLang="ja-JP" b="1" dirty="0" smtClean="0">
                <a:solidFill>
                  <a:srgbClr val="FF0000"/>
                </a:solidFill>
                <a:latin typeface="ＭＳ ゴシック" panose="020B0609070205080204" pitchFamily="49" charset="-128"/>
                <a:ea typeface="ＭＳ ゴシック" panose="020B0609070205080204" pitchFamily="49" charset="-128"/>
              </a:endParaRPr>
            </a:p>
            <a:p>
              <a:pPr marL="54000">
                <a:lnSpc>
                  <a:spcPts val="1700"/>
                </a:lnSpc>
                <a:spcBef>
                  <a:spcPts val="300"/>
                </a:spcBef>
              </a:pPr>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日常生活及び社会生活を営むために恒常的に医療的</a:t>
              </a:r>
              <a:r>
                <a:rPr kumimoji="1" lang="ja-JP" altLang="en-US" sz="1400" dirty="0">
                  <a:latin typeface="ＭＳ ゴシック" panose="020B0609070205080204" pitchFamily="49" charset="-128"/>
                  <a:ea typeface="ＭＳ ゴシック" panose="020B0609070205080204" pitchFamily="49" charset="-128"/>
                </a:rPr>
                <a:t>ケア（人工呼吸器による呼吸管理、喀痰吸引その他の医療</a:t>
              </a:r>
              <a:r>
                <a:rPr kumimoji="1" lang="ja-JP" altLang="en-US" sz="1400" dirty="0" smtClean="0">
                  <a:latin typeface="ＭＳ ゴシック" panose="020B0609070205080204" pitchFamily="49" charset="-128"/>
                  <a:ea typeface="ＭＳ ゴシック" panose="020B0609070205080204" pitchFamily="49" charset="-128"/>
                </a:rPr>
                <a:t>行為）を受けることが不可欠である児童（</a:t>
              </a:r>
              <a:r>
                <a:rPr kumimoji="1" lang="ja-JP" altLang="en-US" sz="1400" dirty="0">
                  <a:latin typeface="ＭＳ ゴシック" panose="020B0609070205080204" pitchFamily="49" charset="-128"/>
                  <a:ea typeface="ＭＳ ゴシック" panose="020B0609070205080204" pitchFamily="49" charset="-128"/>
                </a:rPr>
                <a:t>１８歳以上</a:t>
              </a:r>
              <a:r>
                <a:rPr kumimoji="1" lang="ja-JP" altLang="en-US" sz="1400" dirty="0" smtClean="0">
                  <a:latin typeface="ＭＳ ゴシック" panose="020B0609070205080204" pitchFamily="49" charset="-128"/>
                  <a:ea typeface="ＭＳ ゴシック" panose="020B0609070205080204" pitchFamily="49" charset="-128"/>
                </a:rPr>
                <a:t>の高校生等を含む。）</a:t>
              </a:r>
              <a:endParaRPr kumimoji="1" lang="en-US" altLang="ja-JP" sz="1400" dirty="0">
                <a:latin typeface="ＭＳ ゴシック" panose="020B0609070205080204" pitchFamily="49" charset="-128"/>
                <a:ea typeface="ＭＳ ゴシック" panose="020B0609070205080204" pitchFamily="49" charset="-128"/>
              </a:endParaRPr>
            </a:p>
          </p:txBody>
        </p:sp>
      </p:grpSp>
      <p:sp>
        <p:nvSpPr>
          <p:cNvPr id="4" name="題名囲み"/>
          <p:cNvSpPr/>
          <p:nvPr/>
        </p:nvSpPr>
        <p:spPr>
          <a:xfrm>
            <a:off x="155844" y="81996"/>
            <a:ext cx="9594313" cy="41886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ts val="2600"/>
              </a:lnSpc>
            </a:pPr>
            <a:r>
              <a:rPr kumimoji="1" lang="ja-JP" altLang="en-US" sz="2400" b="1" dirty="0" smtClean="0">
                <a:latin typeface="ＭＳ ゴシック" panose="020B0609070205080204" pitchFamily="49" charset="-128"/>
                <a:ea typeface="ＭＳ ゴシック" panose="020B0609070205080204" pitchFamily="49" charset="-128"/>
              </a:rPr>
              <a:t>医療的ケア児及びその家族に対する支援に関する法律案の</a:t>
            </a:r>
            <a:r>
              <a:rPr kumimoji="1" lang="ja-JP" altLang="en-US" sz="2400" b="1" dirty="0">
                <a:latin typeface="ＭＳ ゴシック" panose="020B0609070205080204" pitchFamily="49" charset="-128"/>
                <a:ea typeface="ＭＳ ゴシック" panose="020B0609070205080204" pitchFamily="49" charset="-128"/>
              </a:rPr>
              <a:t>全体像</a:t>
            </a:r>
          </a:p>
        </p:txBody>
      </p:sp>
    </p:spTree>
    <p:extLst>
      <p:ext uri="{BB962C8B-B14F-4D97-AF65-F5344CB8AC3E}">
        <p14:creationId xmlns:p14="http://schemas.microsoft.com/office/powerpoint/2010/main" val="42274920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1806</TotalTime>
  <Words>544</Words>
  <PresentationFormat>A4 210 x 297 mm</PresentationFormat>
  <Paragraphs>40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2021-03-02T09:05:12Z</cp:lastPrinted>
  <dcterms:created xsi:type="dcterms:W3CDTF">2019-11-13T12:04:12Z</dcterms:created>
  <dcterms:modified xsi:type="dcterms:W3CDTF">2021-03-02T09:07:38Z</dcterms:modified>
</cp:coreProperties>
</file>